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7" r:id="rId2"/>
    <p:sldId id="4288" r:id="rId3"/>
    <p:sldId id="4289" r:id="rId4"/>
    <p:sldId id="4290" r:id="rId5"/>
    <p:sldId id="4291" r:id="rId6"/>
    <p:sldId id="4292" r:id="rId7"/>
    <p:sldId id="4293" r:id="rId8"/>
    <p:sldId id="4294" r:id="rId9"/>
    <p:sldId id="4295" r:id="rId10"/>
    <p:sldId id="4296" r:id="rId11"/>
    <p:sldId id="4297" r:id="rId12"/>
    <p:sldId id="4298" r:id="rId1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6E172-4E5C-53F1-EF95-97CD0F3C0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41CA5FC-F1B9-B077-10DF-8D1E10C27C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F632996-6AD9-0B2C-D9B8-6F20D800149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01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7BCC8-8676-6B67-82C3-2990F3CA1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33B929B-E721-9C52-9443-4994C28A1A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51FE881-54D8-9A6A-3078-1F7E0CA53FB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844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7034A-5760-A7FC-9B81-267085196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FD15CB2-EF75-4F51-2AF1-8C23F07499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A1CCB6E-18A6-0227-41B6-F8380BEE449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466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F2666-ABDD-EA4F-EE11-E166FF2FB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D37A053-E531-508F-4BB5-EBA408C276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2D9266E-11DE-F270-80E2-38C2E56B760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68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A7D21-30CB-787D-CB95-E492F07F1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F8FD009-7214-D726-BB0A-0181DA0F41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41DD4A08-600F-2647-ABAD-224F12D94B3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836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C5D91-13CC-63E0-0B8A-98EE7CB79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896B8B0-9868-200F-67B4-FB1878C212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D11F13C-397E-5A1B-662F-B16C456C57B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55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A6ACB-6CAA-BD37-6CC3-6116F08D0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774032B-EB55-5F68-61BE-0204A5E620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AED63D6-4A28-DEEA-B7B2-4355A7BB437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503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D74C9-4B17-F863-526B-AAF407748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C3450B9-8B3A-CEBC-4DD5-E86B35EC6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9B70F28-5896-85DE-8579-6BDEB1AAF90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03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6A567-06BE-752A-E0BA-8A40427FA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71D9B5C-7347-1808-CAA8-AF5A122968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B739D05-E5B5-79CD-4296-52CC2104E74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569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9D689-DB5E-F382-07E8-2EDE3FD70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AF7FAD2-2CF6-C7DC-984E-9397C1E1D1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D2C98AD-C9E6-BF4D-ABE0-490FFA16465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537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9528C-6B42-F69C-E83C-F480F7909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9D8E223-252A-241C-6D43-0330875085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A8FA8F4-77E0-127B-AE0F-7F610BC06AE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71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TI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tif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TI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9FD39AA-F329-CB70-8DD6-421DA8BC3F3D}"/>
              </a:ext>
            </a:extLst>
          </p:cNvPr>
          <p:cNvSpPr txBox="1"/>
          <p:nvPr/>
        </p:nvSpPr>
        <p:spPr>
          <a:xfrm>
            <a:off x="1271665" y="1124840"/>
            <a:ext cx="9360650" cy="4030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相似三角形的性质</a:t>
            </a:r>
          </a:p>
          <a:p>
            <a:pPr algn="ctr">
              <a:lnSpc>
                <a:spcPct val="150000"/>
              </a:lnSpc>
              <a:buNone/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相似三角形中的</a:t>
            </a: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对应线段的比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9C2FF-9B7C-245A-3986-E6A44C2C1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60.jpeg">
            <a:extLst>
              <a:ext uri="{FF2B5EF4-FFF2-40B4-BE49-F238E27FC236}">
                <a16:creationId xmlns:a16="http://schemas.microsoft.com/office/drawing/2014/main" id="{76DC0826-78C4-AE0A-7B23-84FB173AF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59" y="587866"/>
            <a:ext cx="3666722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C057A85-BA55-3B21-F549-B499DE4B85F3}"/>
                  </a:ext>
                </a:extLst>
              </p:cNvPr>
              <p:cNvSpPr txBox="1"/>
              <p:nvPr/>
            </p:nvSpPr>
            <p:spPr>
              <a:xfrm>
                <a:off x="476843" y="1055841"/>
                <a:ext cx="10872755" cy="200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(2025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·重庆巴蜀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▱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的平分线交于点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延长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的延长线于点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e>
                    </m:ra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FG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的长是</a:t>
                </a:r>
                <a:r>
                  <a:rPr lang="en-US" altLang="zh-CN" sz="28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      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C057A85-BA55-3B21-F549-B499DE4B8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843" y="1055841"/>
                <a:ext cx="10872755" cy="2009909"/>
              </a:xfrm>
              <a:prstGeom prst="rect">
                <a:avLst/>
              </a:prstGeom>
              <a:blipFill>
                <a:blip r:embed="rId4"/>
                <a:stretch>
                  <a:fillRect l="-1121" r="-953" b="-7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161.jpeg">
            <a:extLst>
              <a:ext uri="{FF2B5EF4-FFF2-40B4-BE49-F238E27FC236}">
                <a16:creationId xmlns:a16="http://schemas.microsoft.com/office/drawing/2014/main" id="{A683D7F8-D5CC-520E-21E3-39E0ADF60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3920" y="3645015"/>
            <a:ext cx="2592180" cy="19441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BFA7A96-D717-54BD-DC7F-1A0A167A0094}"/>
                  </a:ext>
                </a:extLst>
              </p:cNvPr>
              <p:cNvSpPr txBox="1"/>
              <p:nvPr/>
            </p:nvSpPr>
            <p:spPr>
              <a:xfrm>
                <a:off x="2639760" y="2296943"/>
                <a:ext cx="821906" cy="7135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ad>
                      <m:radPr>
                        <m:degHide m:val="on"/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BFA7A96-D717-54BD-DC7F-1A0A167A0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760" y="2296943"/>
                <a:ext cx="821906" cy="7135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355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96830-D08B-7EAD-1507-B45C491DE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BF4B3A1-954F-CED4-BBEA-8E22586FDEE3}"/>
              </a:ext>
            </a:extLst>
          </p:cNvPr>
          <p:cNvSpPr txBox="1"/>
          <p:nvPr/>
        </p:nvSpPr>
        <p:spPr>
          <a:xfrm>
            <a:off x="401026" y="548800"/>
            <a:ext cx="1138994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DGC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2D1D673-4A04-4696-56B5-48A07649195F}"/>
                  </a:ext>
                </a:extLst>
              </p:cNvPr>
              <p:cNvSpPr txBox="1"/>
              <p:nvPr/>
            </p:nvSpPr>
            <p:spPr>
              <a:xfrm>
                <a:off x="551614" y="1978872"/>
                <a:ext cx="6696465" cy="3622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𝑨𝑪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𝑨𝑪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∠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𝑫𝑨𝑪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=∠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𝑩𝑨𝑪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𝑨𝑫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𝑨𝑩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DB251C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(SAS),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∴CD=CB.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∵CE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EF=EB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∴CF=CB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∴CD=CF.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2D1D673-4A04-4696-56B5-48A076491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4" y="1978872"/>
                <a:ext cx="6696465" cy="3622402"/>
              </a:xfrm>
              <a:prstGeom prst="rect">
                <a:avLst/>
              </a:prstGeom>
              <a:blipFill>
                <a:blip r:embed="rId3"/>
                <a:stretch>
                  <a:fillRect l="-1820" t="-2357" b="-38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62.jpeg">
            <a:extLst>
              <a:ext uri="{FF2B5EF4-FFF2-40B4-BE49-F238E27FC236}">
                <a16:creationId xmlns:a16="http://schemas.microsoft.com/office/drawing/2014/main" id="{BE7C0E21-69AA-590B-BF51-8B8E20AAC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135" y="2778129"/>
            <a:ext cx="2088145" cy="21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8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ED8EA-61D0-E4DA-EF06-284E8EA3A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DCA1F05-D4D7-87C3-D031-173FACCC2466}"/>
                  </a:ext>
                </a:extLst>
              </p:cNvPr>
              <p:cNvSpPr txBox="1"/>
              <p:nvPr/>
            </p:nvSpPr>
            <p:spPr>
              <a:xfrm>
                <a:off x="731627" y="476795"/>
                <a:ext cx="10728745" cy="114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为线段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AH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HAG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𝑭𝑮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𝑮𝑯</m:t>
                        </m:r>
                      </m:den>
                    </m:f>
                  </m:oMath>
                </a14:m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DCA1F05-D4D7-87C3-D031-173FACCC2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476795"/>
                <a:ext cx="10728745" cy="1145570"/>
              </a:xfrm>
              <a:prstGeom prst="rect">
                <a:avLst/>
              </a:prstGeom>
              <a:blipFill>
                <a:blip r:embed="rId3"/>
                <a:stretch>
                  <a:fillRect l="-1136" b="-14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48ACD6D-BFF1-C436-CD76-E0FBE90FD569}"/>
                  </a:ext>
                </a:extLst>
              </p:cNvPr>
              <p:cNvSpPr txBox="1"/>
              <p:nvPr/>
            </p:nvSpPr>
            <p:spPr>
              <a:xfrm>
                <a:off x="731627" y="1622365"/>
                <a:ext cx="6588458" cy="41617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HAG.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HAG+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AHG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AHG=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∴AG=GH.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CDG=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FAG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DGC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𝑨𝑮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𝑭𝑮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𝑮𝑯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48ACD6D-BFF1-C436-CD76-E0FBE90FD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1622365"/>
                <a:ext cx="6588458" cy="4161780"/>
              </a:xfrm>
              <a:prstGeom prst="rect">
                <a:avLst/>
              </a:prstGeom>
              <a:blipFill>
                <a:blip r:embed="rId4"/>
                <a:stretch>
                  <a:fillRect l="-1850" t="-1903" b="-7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62.jpeg">
            <a:extLst>
              <a:ext uri="{FF2B5EF4-FFF2-40B4-BE49-F238E27FC236}">
                <a16:creationId xmlns:a16="http://schemas.microsoft.com/office/drawing/2014/main" id="{84AD3F34-DB10-CAF6-C36B-1656828A6D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135" y="2780955"/>
            <a:ext cx="2088145" cy="21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1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72C50-3DC9-A25C-9544-EAC403619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50.jpeg">
            <a:extLst>
              <a:ext uri="{FF2B5EF4-FFF2-40B4-BE49-F238E27FC236}">
                <a16:creationId xmlns:a16="http://schemas.microsoft.com/office/drawing/2014/main" id="{2EB26B4F-43A7-7879-F82C-26BDAB1A3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75" y="620805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C2D683B-C813-EE90-5972-4E1CDD676D27}"/>
                  </a:ext>
                </a:extLst>
              </p:cNvPr>
              <p:cNvSpPr txBox="1"/>
              <p:nvPr/>
            </p:nvSpPr>
            <p:spPr>
              <a:xfrm>
                <a:off x="695625" y="1124840"/>
                <a:ext cx="9936690" cy="15916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A.4	           B.6	           C.8	             D.16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C2D683B-C813-EE90-5972-4E1CDD676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124840"/>
                <a:ext cx="9936690" cy="1591654"/>
              </a:xfrm>
              <a:prstGeom prst="rect">
                <a:avLst/>
              </a:prstGeom>
              <a:blipFill>
                <a:blip r:embed="rId4"/>
                <a:stretch>
                  <a:fillRect l="-1227" b="-9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C6B9BE7-6C84-002F-BB91-F99ED16F1708}"/>
                  </a:ext>
                </a:extLst>
              </p:cNvPr>
              <p:cNvSpPr txBox="1"/>
              <p:nvPr/>
            </p:nvSpPr>
            <p:spPr>
              <a:xfrm>
                <a:off x="695625" y="2996970"/>
                <a:ext cx="10872755" cy="20002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若两个相似三角形的对应边之比为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则它们对应的角平分线之比为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A.4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	          B.2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	          C.1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	            D.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C6B9BE7-6C84-002F-BB91-F99ED16F17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996970"/>
                <a:ext cx="10872755" cy="2000291"/>
              </a:xfrm>
              <a:prstGeom prst="rect">
                <a:avLst/>
              </a:prstGeom>
              <a:blipFill>
                <a:blip r:embed="rId5"/>
                <a:stretch>
                  <a:fillRect l="-1121" b="-76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C5D4C9EE-5472-2674-C57C-F89EA56E5E8A}"/>
              </a:ext>
            </a:extLst>
          </p:cNvPr>
          <p:cNvSpPr txBox="1"/>
          <p:nvPr/>
        </p:nvSpPr>
        <p:spPr>
          <a:xfrm>
            <a:off x="8256150" y="1484865"/>
            <a:ext cx="53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90205D4-9001-741E-A772-4883D5254142}"/>
              </a:ext>
            </a:extLst>
          </p:cNvPr>
          <p:cNvSpPr txBox="1"/>
          <p:nvPr/>
        </p:nvSpPr>
        <p:spPr>
          <a:xfrm>
            <a:off x="1487680" y="3789025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96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21F02-552D-DB04-016E-F3FE48D2F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42B50B8-B1FF-571C-E5A5-0678C1DC05DB}"/>
              </a:ext>
            </a:extLst>
          </p:cNvPr>
          <p:cNvSpPr txBox="1"/>
          <p:nvPr/>
        </p:nvSpPr>
        <p:spPr>
          <a:xfrm>
            <a:off x="839634" y="548800"/>
            <a:ext cx="8136565" cy="453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相似三角形对应角的比等于相似比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相似三角形对应高的比等于对应角平分线的比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相似三角形对应中线的比等于相似比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相似比等于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的两个三角形全等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其中正确的说法有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B.2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C.3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D.4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2490F84-7CC0-8CD1-A3A3-5017EA33D9D5}"/>
              </a:ext>
            </a:extLst>
          </p:cNvPr>
          <p:cNvSpPr txBox="1"/>
          <p:nvPr/>
        </p:nvSpPr>
        <p:spPr>
          <a:xfrm>
            <a:off x="4079860" y="393303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750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F0D94-0113-C8EA-BF2D-7E437D6BD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EE5DB86-8ED9-8F8B-ABFC-9A6D0C18DBD7}"/>
              </a:ext>
            </a:extLst>
          </p:cNvPr>
          <p:cNvSpPr txBox="1"/>
          <p:nvPr/>
        </p:nvSpPr>
        <p:spPr>
          <a:xfrm>
            <a:off x="803632" y="620805"/>
            <a:ext cx="10584735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ABD8DA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【跨学科融合】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据《墨经》记载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在两千多年前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我国学者墨子和他的学生做了“小孔成像”实验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阐释了光的直线传播原理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小孔成像的示意图如图所示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光线经过小孔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在幕布上形成倒立的实像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到物体和实像的水平距离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则实像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51.jpeg">
            <a:extLst>
              <a:ext uri="{FF2B5EF4-FFF2-40B4-BE49-F238E27FC236}">
                <a16:creationId xmlns:a16="http://schemas.microsoft.com/office/drawing/2014/main" id="{4F0A0F7C-DEE7-7CED-53D5-F9E11D29A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4077045"/>
            <a:ext cx="3890939" cy="172812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2E5FAAB-887C-A4A8-1436-30C5624219C1}"/>
              </a:ext>
            </a:extLst>
          </p:cNvPr>
          <p:cNvSpPr txBox="1"/>
          <p:nvPr/>
        </p:nvSpPr>
        <p:spPr>
          <a:xfrm>
            <a:off x="7824120" y="3339755"/>
            <a:ext cx="7499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17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1F891-4707-7716-4541-DEC8CF835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3A42AB6-3360-B427-BF92-D7C247E738D6}"/>
              </a:ext>
            </a:extLst>
          </p:cNvPr>
          <p:cNvSpPr txBox="1"/>
          <p:nvPr/>
        </p:nvSpPr>
        <p:spPr>
          <a:xfrm>
            <a:off x="695624" y="1052835"/>
            <a:ext cx="10728745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的高和中线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的高和中线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en-US" altLang="zh-CN" sz="28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已知两个相似三角形对应角平分线的比为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且这两个三角形的一对对应高之差为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则这两个三角形对应高的长分别为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308E8AE-678C-980F-F759-77649506A30C}"/>
              </a:ext>
            </a:extLst>
          </p:cNvPr>
          <p:cNvSpPr txBox="1"/>
          <p:nvPr/>
        </p:nvSpPr>
        <p:spPr>
          <a:xfrm>
            <a:off x="2135725" y="2473865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13589F0-57A0-E48D-53F2-B8CBB49C3304}"/>
              </a:ext>
            </a:extLst>
          </p:cNvPr>
          <p:cNvSpPr txBox="1"/>
          <p:nvPr/>
        </p:nvSpPr>
        <p:spPr>
          <a:xfrm>
            <a:off x="1343670" y="4389868"/>
            <a:ext cx="2232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cm,80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306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F69D1-9909-B540-E5C4-14023409B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8DFDDDB-AFE6-78F3-B09D-0890E8CFBE5C}"/>
                  </a:ext>
                </a:extLst>
              </p:cNvPr>
              <p:cNvSpPr txBox="1"/>
              <p:nvPr/>
            </p:nvSpPr>
            <p:spPr>
              <a:xfrm>
                <a:off x="695625" y="2881231"/>
                <a:ext cx="9360650" cy="30594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并延长交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𝑨𝑮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∵AF=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𝑨𝑭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𝑨𝑮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即敌方建筑物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的高度为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8DFDDDB-AFE6-78F3-B09D-0890E8CFB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881231"/>
                <a:ext cx="9360650" cy="3059427"/>
              </a:xfrm>
              <a:prstGeom prst="rect">
                <a:avLst/>
              </a:prstGeom>
              <a:blipFill>
                <a:blip r:embed="rId3"/>
                <a:stretch>
                  <a:fillRect l="-1302" t="-2789" b="-4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D61A13AE-8607-02D8-5CC0-16FFCE3CEBF0}"/>
              </a:ext>
            </a:extLst>
          </p:cNvPr>
          <p:cNvSpPr txBox="1"/>
          <p:nvPr/>
        </p:nvSpPr>
        <p:spPr>
          <a:xfrm>
            <a:off x="551615" y="548800"/>
            <a:ext cx="1080075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有一侦查员在距敌方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处发现敌人的一座建筑物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但不知其高度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又不能靠近建筑物测量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机灵的侦查员立即将食指竖直举在右眼前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闭上左眼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并将食指前后移动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使食指恰好将建筑物遮住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若此时眼睛到食指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的距离约为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食指的长约为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你能根据上述条件计算出敌方建筑物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请写出你的推理过程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52.jpeg">
            <a:extLst>
              <a:ext uri="{FF2B5EF4-FFF2-40B4-BE49-F238E27FC236}">
                <a16:creationId xmlns:a16="http://schemas.microsoft.com/office/drawing/2014/main" id="{D99329DC-AC5D-5310-CAFD-C42B73979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130" y="3501005"/>
            <a:ext cx="2363201" cy="201614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5874A7C-CC66-015F-EA3D-119B07FF8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6686" y="3418794"/>
            <a:ext cx="2488830" cy="256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4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65C68-8E0A-DBB1-77DC-38240EFBE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54.jpeg">
            <a:extLst>
              <a:ext uri="{FF2B5EF4-FFF2-40B4-BE49-F238E27FC236}">
                <a16:creationId xmlns:a16="http://schemas.microsoft.com/office/drawing/2014/main" id="{FC58F609-52B7-C32B-D0A6-B982FB787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865" y="548800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7DAD7FF-DDD8-9FD9-16FF-3C233104EFB0}"/>
                  </a:ext>
                </a:extLst>
              </p:cNvPr>
              <p:cNvSpPr txBox="1"/>
              <p:nvPr/>
            </p:nvSpPr>
            <p:spPr>
              <a:xfrm>
                <a:off x="587617" y="901064"/>
                <a:ext cx="11016765" cy="2527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=12,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上取一点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为顶点的三角形与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相似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A.8	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𝟏𝟒</m:t>
                        </m:r>
                      </m:num>
                      <m:den>
                        <m:r>
                          <a:rPr lang="en-US" altLang="zh-CN" sz="2800" b="1" i="1"/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C.8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𝟗</m:t>
                        </m:r>
                      </m:num>
                      <m:den>
                        <m:r>
                          <a:rPr lang="en-US" altLang="zh-CN" sz="2800" b="1" i="1"/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D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𝟏𝟒</m:t>
                        </m:r>
                      </m:num>
                      <m:den>
                        <m:r>
                          <a:rPr lang="en-US" altLang="zh-CN" sz="2800" b="1" i="1"/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7DAD7FF-DDD8-9FD9-16FF-3C233104E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901064"/>
                <a:ext cx="11016765" cy="2527936"/>
              </a:xfrm>
              <a:prstGeom prst="rect">
                <a:avLst/>
              </a:prstGeom>
              <a:blipFill>
                <a:blip r:embed="rId4"/>
                <a:stretch>
                  <a:fillRect l="-1106" b="-19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155.jpeg">
            <a:extLst>
              <a:ext uri="{FF2B5EF4-FFF2-40B4-BE49-F238E27FC236}">
                <a16:creationId xmlns:a16="http://schemas.microsoft.com/office/drawing/2014/main" id="{99179DE9-2F18-6DA0-EEF5-5EA94EDB67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910" y="3645015"/>
            <a:ext cx="2337632" cy="209590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FE2CBAF-34D4-D51A-85D3-96937047320D}"/>
              </a:ext>
            </a:extLst>
          </p:cNvPr>
          <p:cNvSpPr txBox="1"/>
          <p:nvPr/>
        </p:nvSpPr>
        <p:spPr>
          <a:xfrm>
            <a:off x="10200285" y="1988900"/>
            <a:ext cx="53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>
              <a:solidFill>
                <a:srgbClr val="DB25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4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F8554-D91A-B7AF-ABEC-27308D943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C353614-CCCF-68EB-99A0-ECFB2E5A2828}"/>
                  </a:ext>
                </a:extLst>
              </p:cNvPr>
              <p:cNvSpPr txBox="1"/>
              <p:nvPr/>
            </p:nvSpPr>
            <p:spPr>
              <a:xfrm>
                <a:off x="767630" y="476795"/>
                <a:ext cx="10656740" cy="1635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(2025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·重庆育才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 err="1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800" b="1" i="1" dirty="0" err="1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=90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中点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EG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FG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C353614-CCCF-68EB-99A0-ECFB2E5A2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476795"/>
                <a:ext cx="10656740" cy="1635384"/>
              </a:xfrm>
              <a:prstGeom prst="rect">
                <a:avLst/>
              </a:prstGeom>
              <a:blipFill>
                <a:blip r:embed="rId3"/>
                <a:stretch>
                  <a:fillRect l="-1201" t="-2612" r="-286" b="-97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E8FB72E-0785-FE28-5CFD-52B6F2A064B7}"/>
                  </a:ext>
                </a:extLst>
              </p:cNvPr>
              <p:cNvSpPr txBox="1"/>
              <p:nvPr/>
            </p:nvSpPr>
            <p:spPr>
              <a:xfrm>
                <a:off x="3431815" y="1449731"/>
                <a:ext cx="677896" cy="6702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zh-CN" altLang="zh-CN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0" lang="en-US" altLang="zh-CN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E8FB72E-0785-FE28-5CFD-52B6F2A0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815" y="1449731"/>
                <a:ext cx="677896" cy="6702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79940EDF-E4C9-8B93-43A1-D269C5D3209D}"/>
              </a:ext>
            </a:extLst>
          </p:cNvPr>
          <p:cNvSpPr txBox="1"/>
          <p:nvPr/>
        </p:nvSpPr>
        <p:spPr>
          <a:xfrm>
            <a:off x="767630" y="4221055"/>
            <a:ext cx="10656739" cy="1594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上的一点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的垂线分别交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AMN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的面积为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5ED1F7C-3FBE-C77E-696B-7021D53EA4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975" y="1498630"/>
            <a:ext cx="2857500" cy="271462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7BDB7B0-453F-8674-D17F-BE6A64371B45}"/>
              </a:ext>
            </a:extLst>
          </p:cNvPr>
          <p:cNvSpPr txBox="1"/>
          <p:nvPr/>
        </p:nvSpPr>
        <p:spPr>
          <a:xfrm>
            <a:off x="3575825" y="5291861"/>
            <a:ext cx="677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960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2B401-1202-2210-8A17-AC9F883F5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9960F9B-F083-2B2E-3072-B7356751F1FF}"/>
              </a:ext>
            </a:extLst>
          </p:cNvPr>
          <p:cNvSpPr txBox="1"/>
          <p:nvPr/>
        </p:nvSpPr>
        <p:spPr>
          <a:xfrm>
            <a:off x="623620" y="476795"/>
            <a:ext cx="109447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现有一块直角三角形木板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en-US" altLang="zh-CN" sz="2400" b="1" i="1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要把它加工成面积最大的正方形桌面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甲、乙二人加工方法分别如图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和图</a:t>
            </a:r>
            <a:r>
              <a:rPr lang="en-US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请运用所学知识说明谁的加工方法符合要求</a:t>
            </a:r>
            <a:r>
              <a:rPr lang="en-US" altLang="zh-CN" sz="24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58.jpeg">
            <a:extLst>
              <a:ext uri="{FF2B5EF4-FFF2-40B4-BE49-F238E27FC236}">
                <a16:creationId xmlns:a16="http://schemas.microsoft.com/office/drawing/2014/main" id="{479DF12B-D302-CC7E-88D2-71BC6091D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6279" y="3140980"/>
            <a:ext cx="3159686" cy="23316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B7AAB89-D506-1192-45B4-0CF8764B727C}"/>
                  </a:ext>
                </a:extLst>
              </p:cNvPr>
              <p:cNvSpPr txBox="1"/>
              <p:nvPr/>
            </p:nvSpPr>
            <p:spPr>
              <a:xfrm>
                <a:off x="623620" y="1683430"/>
                <a:ext cx="7848545" cy="4070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的加工方法符合要求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设图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加工桌面长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 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∵DF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4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4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AFD</a:t>
                </a:r>
                <a:r>
                  <a:rPr lang="en-US" altLang="zh-CN" sz="24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∽Rt△</a:t>
                </a:r>
                <a:r>
                  <a:rPr lang="en-US" altLang="zh-CN" sz="24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𝑫𝑭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设图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加工桌面长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 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过点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垂足为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GF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交于点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4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Rt△</a:t>
                </a:r>
                <a:r>
                  <a:rPr lang="en-US" altLang="zh-CN" sz="24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r>
                  <a:rPr lang="en-US" altLang="zh-CN" sz="24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m,</a:t>
                </a:r>
                <a:r>
                  <a:rPr lang="en-US" altLang="zh-CN" sz="24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∴CM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∵GF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CGF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CAB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𝑪𝑵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𝑪𝑴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𝑮𝑭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𝟑𝟕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𝟑𝟓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𝟑𝟕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lang="en-US" altLang="zh-CN" sz="24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&gt;y</a:t>
                </a:r>
                <a:r>
                  <a:rPr lang="en-US" altLang="zh-CN" sz="24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的加工方法符合要求</a:t>
                </a:r>
                <a:r>
                  <a:rPr lang="en-US" altLang="zh-CN" sz="24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4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B7AAB89-D506-1192-45B4-0CF8764B7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683430"/>
                <a:ext cx="7848545" cy="4070217"/>
              </a:xfrm>
              <a:prstGeom prst="rect">
                <a:avLst/>
              </a:prstGeom>
              <a:blipFill>
                <a:blip r:embed="rId4"/>
                <a:stretch>
                  <a:fillRect l="-1165" t="-1647" r="-621" b="-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222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2245</TotalTime>
  <Words>1300</Words>
  <Application>Microsoft Office PowerPoint</Application>
  <PresentationFormat>宽屏</PresentationFormat>
  <Paragraphs>66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194</cp:revision>
  <dcterms:created xsi:type="dcterms:W3CDTF">2024-04-24T12:16:00Z</dcterms:created>
  <dcterms:modified xsi:type="dcterms:W3CDTF">2025-03-29T15:27:46Z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